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56" r:id="rId2"/>
    <p:sldId id="277" r:id="rId3"/>
    <p:sldId id="257" r:id="rId4"/>
    <p:sldId id="258" r:id="rId5"/>
    <p:sldId id="259" r:id="rId6"/>
    <p:sldId id="260" r:id="rId7"/>
    <p:sldId id="262" r:id="rId8"/>
    <p:sldId id="263" r:id="rId9"/>
    <p:sldId id="271"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p:scale>
          <a:sx n="69" d="100"/>
          <a:sy n="69" d="100"/>
        </p:scale>
        <p:origin x="-54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B1412A-4961-45B7-8106-BA3CBEF66344}" type="doc">
      <dgm:prSet loTypeId="urn:microsoft.com/office/officeart/2005/8/layout/hProcess3" loCatId="process" qsTypeId="urn:microsoft.com/office/officeart/2005/8/quickstyle/simple1" qsCatId="simple" csTypeId="urn:microsoft.com/office/officeart/2005/8/colors/accent1_2" csCatId="accent1" phldr="0"/>
      <dgm:spPr/>
    </dgm:pt>
    <dgm:pt modelId="{C21AF952-4104-49BC-9D69-A2B06C56A562}" type="pres">
      <dgm:prSet presAssocID="{12B1412A-4961-45B7-8106-BA3CBEF66344}" presName="Name0" presStyleCnt="0">
        <dgm:presLayoutVars>
          <dgm:dir/>
          <dgm:animLvl val="lvl"/>
          <dgm:resizeHandles val="exact"/>
        </dgm:presLayoutVars>
      </dgm:prSet>
      <dgm:spPr/>
    </dgm:pt>
    <dgm:pt modelId="{31333894-198F-496D-AA02-13DDD7702026}" type="pres">
      <dgm:prSet presAssocID="{12B1412A-4961-45B7-8106-BA3CBEF66344}" presName="dummy" presStyleCnt="0"/>
      <dgm:spPr/>
    </dgm:pt>
    <dgm:pt modelId="{E68C894D-B1E0-4256-9BF1-D43D4CF717F4}" type="pres">
      <dgm:prSet presAssocID="{12B1412A-4961-45B7-8106-BA3CBEF66344}" presName="linH" presStyleCnt="0"/>
      <dgm:spPr/>
    </dgm:pt>
    <dgm:pt modelId="{4686007E-0CD1-46A8-B781-6891E94F730C}" type="pres">
      <dgm:prSet presAssocID="{12B1412A-4961-45B7-8106-BA3CBEF66344}" presName="padding1" presStyleCnt="0"/>
      <dgm:spPr/>
    </dgm:pt>
    <dgm:pt modelId="{B2D25BCC-FFD0-461C-B308-503679E37B9B}" type="pres">
      <dgm:prSet presAssocID="{12B1412A-4961-45B7-8106-BA3CBEF66344}" presName="padding2" presStyleCnt="0"/>
      <dgm:spPr/>
    </dgm:pt>
    <dgm:pt modelId="{03A1230C-562E-4B09-A20A-6CABABA487AC}" type="pres">
      <dgm:prSet presAssocID="{12B1412A-4961-45B7-8106-BA3CBEF66344}" presName="negArrow" presStyleCnt="0"/>
      <dgm:spPr/>
    </dgm:pt>
    <dgm:pt modelId="{AF291381-FC82-442A-AD5A-BBE8FEFC354C}" type="pres">
      <dgm:prSet presAssocID="{12B1412A-4961-45B7-8106-BA3CBEF66344}" presName="backgroundArrow" presStyleLbl="node1" presStyleIdx="0" presStyleCnt="1" custLinFactNeighborX="-23077" custLinFactNeighborY="17790"/>
      <dgm:spPr/>
    </dgm:pt>
  </dgm:ptLst>
  <dgm:cxnLst>
    <dgm:cxn modelId="{C344E28C-0DE2-40FC-BAA7-186066CF9979}" type="presOf" srcId="{12B1412A-4961-45B7-8106-BA3CBEF66344}" destId="{C21AF952-4104-49BC-9D69-A2B06C56A562}" srcOrd="0" destOrd="0" presId="urn:microsoft.com/office/officeart/2005/8/layout/hProcess3"/>
    <dgm:cxn modelId="{2E485120-BD7B-40ED-BCFB-8AC68B1ED1C3}" type="presParOf" srcId="{C21AF952-4104-49BC-9D69-A2B06C56A562}" destId="{31333894-198F-496D-AA02-13DDD7702026}" srcOrd="0" destOrd="0" presId="urn:microsoft.com/office/officeart/2005/8/layout/hProcess3"/>
    <dgm:cxn modelId="{8A614A03-20BE-419C-9F21-0890C34F37F7}" type="presParOf" srcId="{C21AF952-4104-49BC-9D69-A2B06C56A562}" destId="{E68C894D-B1E0-4256-9BF1-D43D4CF717F4}" srcOrd="1" destOrd="0" presId="urn:microsoft.com/office/officeart/2005/8/layout/hProcess3"/>
    <dgm:cxn modelId="{200409C3-F5B0-485F-8CAB-FC753AD7D3BD}" type="presParOf" srcId="{E68C894D-B1E0-4256-9BF1-D43D4CF717F4}" destId="{4686007E-0CD1-46A8-B781-6891E94F730C}" srcOrd="0" destOrd="0" presId="urn:microsoft.com/office/officeart/2005/8/layout/hProcess3"/>
    <dgm:cxn modelId="{7B33AC72-0C2D-48F1-BEBA-4C58D9D7B405}" type="presParOf" srcId="{E68C894D-B1E0-4256-9BF1-D43D4CF717F4}" destId="{B2D25BCC-FFD0-461C-B308-503679E37B9B}" srcOrd="1" destOrd="0" presId="urn:microsoft.com/office/officeart/2005/8/layout/hProcess3"/>
    <dgm:cxn modelId="{54AB3B69-A708-4273-BA31-E3148B09AD64}" type="presParOf" srcId="{E68C894D-B1E0-4256-9BF1-D43D4CF717F4}" destId="{03A1230C-562E-4B09-A20A-6CABABA487AC}" srcOrd="2" destOrd="0" presId="urn:microsoft.com/office/officeart/2005/8/layout/hProcess3"/>
    <dgm:cxn modelId="{57468C54-A6B9-4972-BD74-B2DF9DE301C5}" type="presParOf" srcId="{E68C894D-B1E0-4256-9BF1-D43D4CF717F4}" destId="{AF291381-FC82-442A-AD5A-BBE8FEFC354C}" srcOrd="3" destOrd="0" presId="urn:microsoft.com/office/officeart/2005/8/layout/hProcess3"/>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428780-4776-4BED-B6FF-AA1A563F40AB}" type="datetimeFigureOut">
              <a:rPr lang="en-US" smtClean="0"/>
              <a:pPr/>
              <a:t>1/27/2008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4EEC09-85B1-4714-B2B9-B9FC74DFA57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4EEC09-85B1-4714-B2B9-B9FC74DFA57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smtClean="0"/>
          </a:p>
        </p:txBody>
      </p:sp>
      <p:sp>
        <p:nvSpPr>
          <p:cNvPr id="4" name="Slide Number Placeholder 3"/>
          <p:cNvSpPr>
            <a:spLocks noGrp="1"/>
          </p:cNvSpPr>
          <p:nvPr>
            <p:ph type="sldNum" sz="quarter" idx="10"/>
          </p:nvPr>
        </p:nvSpPr>
        <p:spPr/>
        <p:txBody>
          <a:bodyPr/>
          <a:lstStyle/>
          <a:p>
            <a:fld id="{704EEC09-85B1-4714-B2B9-B9FC74DFA570}"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1/27/2008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1/27/2008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1/27/2008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1/27/2008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1/27/2008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1/27/2008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scene3d>
              <a:camera prst="obliqueBottomLeft"/>
              <a:lightRig rig="threePt" dir="t"/>
            </a:scene3d>
          </a:bodyPr>
          <a:lstStyle/>
          <a:p>
            <a:pPr algn="ctr"/>
            <a:r>
              <a:rPr lang="fa-IR" sz="6600" dirty="0" smtClean="0"/>
              <a:t>به نام خدا</a:t>
            </a:r>
            <a:endParaRPr lang="en-US" sz="6600" dirty="0">
              <a:solidFill>
                <a:schemeClr val="accent4"/>
              </a:solidFill>
            </a:endParaRPr>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alpha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نكته:</a:t>
            </a:r>
            <a:endParaRPr lang="en-US" dirty="0"/>
          </a:p>
        </p:txBody>
      </p:sp>
      <p:sp>
        <p:nvSpPr>
          <p:cNvPr id="3" name="Content Placeholder 2"/>
          <p:cNvSpPr>
            <a:spLocks noGrp="1"/>
          </p:cNvSpPr>
          <p:nvPr>
            <p:ph idx="1"/>
          </p:nvPr>
        </p:nvSpPr>
        <p:spPr/>
        <p:txBody>
          <a:bodyPr/>
          <a:lstStyle/>
          <a:p>
            <a:pPr algn="r">
              <a:buNone/>
            </a:pPr>
            <a:r>
              <a:rPr lang="fa-IR" dirty="0" smtClean="0"/>
              <a:t>با بررسي اين اطلاعات نكاتي قابل توجه ديده شد؟</a:t>
            </a:r>
          </a:p>
          <a:p>
            <a:pPr marL="514350" indent="-514350" algn="r">
              <a:buNone/>
            </a:pPr>
            <a:r>
              <a:rPr lang="fa-IR" dirty="0" smtClean="0"/>
              <a:t>حجم فضاي اشغال شده در اين سيستم به مراتب بالاتر از شيوه قبل </a:t>
            </a:r>
            <a:r>
              <a:rPr lang="fa-IR" dirty="0" smtClean="0"/>
              <a:t>است</a:t>
            </a:r>
            <a:endParaRPr lang="fa-IR" dirty="0" smtClean="0"/>
          </a:p>
          <a:p>
            <a:pPr marL="514350" indent="-514350" algn="r">
              <a:buNone/>
            </a:pPr>
            <a:r>
              <a:rPr lang="fa-IR" dirty="0" smtClean="0"/>
              <a:t>با توجه با استفاده از جريان الكتريسيته </a:t>
            </a:r>
            <a:r>
              <a:rPr lang="fa-IR" dirty="0" smtClean="0"/>
              <a:t>و ميدان هاي مغناطيسي بايد </a:t>
            </a:r>
            <a:r>
              <a:rPr lang="fa-IR" dirty="0" smtClean="0"/>
              <a:t>سيستم به باتري هاي پر قدرتي مجهز نمود كه اين چنين امري در در يك پرنده بايد مورد ارزيابي دقيق قرار بگيرد تا  مناسب ترين سيستم انتخاب شود</a:t>
            </a:r>
          </a:p>
          <a:p>
            <a:pPr marL="514350" indent="-514350" algn="r">
              <a:buNone/>
            </a:pPr>
            <a:r>
              <a:rPr lang="fa-IR" dirty="0" smtClean="0"/>
              <a:t>و اما مهمترين نكته شليك گلوله به هر دو شيوه باعث ايجاد پراكندگي ميدان مغناطيسي باعث و آشكار شدن پرنده در رادار مي </a:t>
            </a:r>
            <a:r>
              <a:rPr lang="fa-IR" dirty="0" smtClean="0"/>
              <a:t>شود.</a:t>
            </a:r>
            <a:endParaRPr lang="fa-IR" dirty="0" smtClean="0"/>
          </a:p>
          <a:p>
            <a:pPr marL="514350" indent="-514350" algn="r">
              <a:buNone/>
            </a:pPr>
            <a:r>
              <a:rPr lang="fa-IR"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alpha val="28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شيوه عملكرد:</a:t>
            </a:r>
            <a:endParaRPr lang="en-US" dirty="0"/>
          </a:p>
        </p:txBody>
      </p:sp>
      <p:sp>
        <p:nvSpPr>
          <p:cNvPr id="3" name="Content Placeholder 2"/>
          <p:cNvSpPr>
            <a:spLocks noGrp="1"/>
          </p:cNvSpPr>
          <p:nvPr>
            <p:ph idx="1"/>
          </p:nvPr>
        </p:nvSpPr>
        <p:spPr/>
        <p:txBody>
          <a:bodyPr>
            <a:normAutofit fontScale="40000" lnSpcReduction="20000"/>
          </a:bodyPr>
          <a:lstStyle/>
          <a:p>
            <a:pPr algn="r" rtl="1"/>
            <a:r>
              <a:rPr lang="fa-IR" dirty="0" smtClean="0"/>
              <a:t>ویژگی های مواد منفجره</a:t>
            </a:r>
          </a:p>
          <a:p>
            <a:pPr algn="r" rtl="1"/>
            <a:r>
              <a:rPr lang="fa-IR" dirty="0" smtClean="0"/>
              <a:t/>
            </a:r>
            <a:br>
              <a:rPr lang="fa-IR" dirty="0" smtClean="0"/>
            </a:br>
            <a:r>
              <a:rPr lang="fa-IR" dirty="0" smtClean="0"/>
              <a:t>.1. حساسیت </a:t>
            </a:r>
            <a:br>
              <a:rPr lang="fa-IR" dirty="0" smtClean="0"/>
            </a:br>
            <a:r>
              <a:rPr lang="fa-IR" dirty="0" smtClean="0"/>
              <a:t>حساسیت گویای مقدار تحریکی است که برای وادار کردن ماده منفجره به فعل و انفعال لازم است حساسیت یک ماده منفجره به ساختمان ملکولی ، اندازه کریستالها ، وزن مخصوص ، رطوبت و درجه حرارت بستگی دارد . وزن مخصوص بالا ، جذب رطوبت و پوشش کریستالها سبب کم شدن حساسیت می گردد. </a:t>
            </a:r>
            <a:br>
              <a:rPr lang="fa-IR" dirty="0" smtClean="0"/>
            </a:br>
            <a:r>
              <a:rPr lang="fa-IR" dirty="0" smtClean="0"/>
              <a:t>.2. سرعت انفجار </a:t>
            </a:r>
            <a:br>
              <a:rPr lang="fa-IR" dirty="0" smtClean="0"/>
            </a:br>
            <a:r>
              <a:rPr lang="fa-IR" dirty="0" smtClean="0"/>
              <a:t>سرعت انفجار همان سرعت تجزیه شدن یا سوختن ماده منفجره یا به عبارت دیگر حرکت موج انفجار در سرتاسر ماده منفجره می باشد . اگر سرعت سوختن ماده منفجره بیش از سرعت صوت باشد آن را اتفجار می گویند و چنان چه کمتر از سرعت صوت باشد این پدیده را سوزش می نامند . مواد منفجره قوی سنگها را به قطعات ریز بدل می کنند و مواد منفجره با سرعت کم سبب تولید قطعات بزرگ سنگ در آتشباری ها می گردد. </a:t>
            </a:r>
            <a:br>
              <a:rPr lang="fa-IR" dirty="0" smtClean="0"/>
            </a:br>
            <a:r>
              <a:rPr lang="fa-IR" dirty="0" smtClean="0"/>
              <a:t>.3. قدرت ماده منفجره </a:t>
            </a:r>
            <a:br>
              <a:rPr lang="fa-IR" dirty="0" smtClean="0"/>
            </a:br>
            <a:r>
              <a:rPr lang="fa-IR" dirty="0" smtClean="0"/>
              <a:t>عوامل موثر در قدرت ، حجم گاز و حرارت انفجارند . هر چه حرارت تولید شده بیشتر باشد ، یعنی فعل و انفعال کامل تر انجام پذیرد ، قدرت ماده منفجره بیشتر است . از بین دو ماده منفجره که حجم گاز مساوی داشته باشند آن که حرارت بیشتر تولید می کند قدرت بیشتری دارد . </a:t>
            </a:r>
            <a:br>
              <a:rPr lang="fa-IR" dirty="0" smtClean="0"/>
            </a:br>
            <a:r>
              <a:rPr lang="fa-IR" dirty="0" smtClean="0"/>
              <a:t>.4. چگالی </a:t>
            </a:r>
            <a:br>
              <a:rPr lang="fa-IR" dirty="0" smtClean="0"/>
            </a:br>
            <a:r>
              <a:rPr lang="fa-IR" dirty="0" smtClean="0"/>
              <a:t>چگالی ماده منفجره وزن واحد حجم ماده منفجره بکار رفته در ساختمان فشنگ آن می باشد . هر چه چگالی ماده منفجره بیشتر باشد سرعت انفجار و قدرت آن بیشتر می باشد. در مورد مواد منفجره ژله ای ممکن است که دو نوع ماده منفجره دارای چگالی یکسان اما انرژی کاملاً متفاوت باشند . در صورتی که چگالی از حد معینی عبور کند ممکن است انفجار ناقص صورت گیرد یا اینکه ماده منفجره به جای انفجار ، بسوزد . لذا هر نوع ماده منفجره دارای یک چگالی اپتیموم است که به ازا آن انفجار کامل صورت می گیرد . واضح که برای سنگهای سخت باید مواد منفجره با چگالی بیشتر به کار برد . </a:t>
            </a:r>
            <a:br>
              <a:rPr lang="fa-IR" dirty="0" smtClean="0"/>
            </a:br>
            <a:r>
              <a:rPr lang="fa-IR" dirty="0" smtClean="0"/>
              <a:t>.5. رطوبت </a:t>
            </a:r>
            <a:br>
              <a:rPr lang="fa-IR" dirty="0" smtClean="0"/>
            </a:br>
            <a:r>
              <a:rPr lang="fa-IR" dirty="0" smtClean="0"/>
              <a:t>سبب تجزیه ماده منفجره می شود . </a:t>
            </a:r>
            <a:br>
              <a:rPr lang="fa-IR" dirty="0" smtClean="0"/>
            </a:br>
            <a:r>
              <a:rPr lang="fa-IR" dirty="0" smtClean="0"/>
              <a:t>.6. آتش گیری </a:t>
            </a:r>
            <a:br>
              <a:rPr lang="fa-IR" dirty="0" smtClean="0"/>
            </a:br>
            <a:r>
              <a:rPr lang="fa-IR" dirty="0" smtClean="0"/>
              <a:t>برخی از مواد منفجره در اثر یک جرقه منفجر می شوند و بعضی فقط می سوزند اما نظر به این که مواد منفجره سوختنی هستند خطر آتش گیری آنها و یا بخار و گاز متصاعد وجود دارد . این خاصیت در حمل و نقل و انبارداری بایستی مورد توجه قرار گیرد . یکی از علل کم شدن مصرف اکسیژن مایع همین خاصیت آتش گیری آن می باشد . در سالهای اخیر سعی شده که مواد منفجره آتشگیر نباشند اما به هر حال بایستی این نکته را مد نظر گرفت که این مواد سوختنی هستند و بایستی از نزدیک شدن شعله و کشیدن سیگار در جوار آنها خودداری کرد . و به همین دلیل خصیت آتش گیری است که توصیه می شود در شرایط رعد و برق شدید از استعمال هر گونه ماده منفجره ای خودداری کرد . </a:t>
            </a:r>
            <a:br>
              <a:rPr lang="fa-IR" dirty="0" smtClean="0"/>
            </a:br>
            <a:r>
              <a:rPr lang="fa-IR" dirty="0" smtClean="0"/>
              <a:t>.7. سمیت </a:t>
            </a:r>
            <a:br>
              <a:rPr lang="fa-IR" dirty="0" smtClean="0"/>
            </a:br>
            <a:r>
              <a:rPr lang="fa-IR" dirty="0" smtClean="0"/>
              <a:t>له طرق مختلف سمیت مواد منفجره بروز می کند . تماس با نیتروگلیسیرین سبب نفوذ آن از راه پوست دست شده و سردرد شدیدی می آورد . خوردن گرد و غبار و بخار ترکیبات نیترو ممکن است به فاجعه منجر شود . سمیت مواد منفجره بعد از انفجار نیز به نحوی بروز می کند ، زیرا پس از انفجار گازهای از قبیل </a:t>
            </a:r>
            <a:r>
              <a:rPr lang="en-US" dirty="0" smtClean="0"/>
              <a:t>SO2 ,SH2 ,CO2 ,CO </a:t>
            </a:r>
            <a:r>
              <a:rPr lang="fa-IR" dirty="0" smtClean="0"/>
              <a:t>و غیره در فضا پراکنده می گردد ، که ضررهای هر یک به نوبه خود مشخص است . </a:t>
            </a:r>
            <a:br>
              <a:rPr lang="fa-IR" dirty="0" smtClean="0"/>
            </a:br>
            <a:r>
              <a:rPr lang="fa-IR" dirty="0" smtClean="0"/>
              <a:t>از جمله گازهای حاصل از انفجار ، انیدرید کربنیک </a:t>
            </a:r>
            <a:r>
              <a:rPr lang="en-US" dirty="0" smtClean="0"/>
              <a:t>CO2 </a:t>
            </a:r>
            <a:r>
              <a:rPr lang="fa-IR" dirty="0" smtClean="0"/>
              <a:t>است و با این که گازی سمی نیست ، اما در بسیاری از موارد پس از انفجار تولید گاز سبب مرگ افراد شده است زیرا وجود مقدار زیاد آن سبب لختی ماهیچه ها و از کار افتادن قلب و ریه می گردد.  </a:t>
            </a:r>
            <a:br>
              <a:rPr lang="fa-IR" dirty="0" smtClean="0"/>
            </a:br>
            <a:r>
              <a:rPr lang="fa-IR" dirty="0" smtClean="0"/>
              <a:t>اگر غلظت انیدرید کربنیک در هوا به 18% حجمی برسد موجب خستگی می گردد. </a:t>
            </a:r>
          </a:p>
          <a:p>
            <a:pPr algn="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G:\Idea-sasad\Gun_Data_fixed_pic.jpg"/>
          <p:cNvPicPr>
            <a:picLocks noGrp="1" noChangeAspect="1" noChangeArrowheads="1"/>
          </p:cNvPicPr>
          <p:nvPr>
            <p:ph idx="1"/>
          </p:nvPr>
        </p:nvPicPr>
        <p:blipFill>
          <a:blip r:embed="rId2"/>
          <a:srcRect/>
          <a:stretch>
            <a:fillRect/>
          </a:stretch>
        </p:blipFill>
        <p:spPr bwMode="auto">
          <a:xfrm>
            <a:off x="1219200" y="228600"/>
            <a:ext cx="6705600" cy="624839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1028" name="Picture 4" descr="G:\Idea-sasad\Copy of 4734ryt0.jpg"/>
          <p:cNvPicPr>
            <a:picLocks noChangeAspect="1" noChangeArrowheads="1"/>
          </p:cNvPicPr>
          <p:nvPr/>
        </p:nvPicPr>
        <p:blipFill>
          <a:blip r:embed="rId2"/>
          <a:srcRect/>
          <a:stretch>
            <a:fillRect/>
          </a:stretch>
        </p:blipFill>
        <p:spPr bwMode="auto">
          <a:xfrm>
            <a:off x="1371600" y="609600"/>
            <a:ext cx="6553200" cy="57912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029200"/>
          </a:xfrm>
        </p:spPr>
        <p:txBody>
          <a:bodyPr/>
          <a:lstStyle/>
          <a:p>
            <a:pPr algn="r">
              <a:buNone/>
            </a:pPr>
            <a:r>
              <a:rPr lang="fa-IR" dirty="0" smtClean="0"/>
              <a:t>با استفاده از مواد منفجره حساس به ضربه و حرارت مانند:</a:t>
            </a:r>
          </a:p>
          <a:p>
            <a:pPr algn="r">
              <a:buNone/>
            </a:pPr>
            <a:r>
              <a:rPr lang="fa-IR" dirty="0" smtClean="0"/>
              <a:t>فلومينات جيوه</a:t>
            </a:r>
          </a:p>
          <a:p>
            <a:pPr algn="r">
              <a:buNone/>
            </a:pPr>
            <a:r>
              <a:rPr lang="fa-IR" dirty="0" smtClean="0"/>
              <a:t>پروكسيد استون</a:t>
            </a:r>
          </a:p>
          <a:p>
            <a:pPr algn="r">
              <a:buNone/>
            </a:pPr>
            <a:r>
              <a:rPr lang="fa-IR" dirty="0" smtClean="0"/>
              <a:t>و يك چاشني الكتريكي كه عمل ايجاد حرارت را ايجاد مي كند مي توان را جايگزين چاشني مكانيكي حساس به ضربه كرد تا نقش محرك انفجار را ايجاد كرد و تركيبات ثانويه را از مواد زير انتخاب نمود :</a:t>
            </a:r>
          </a:p>
          <a:p>
            <a:pPr>
              <a:buNone/>
            </a:pPr>
            <a:r>
              <a:rPr lang="en-US" dirty="0" smtClean="0"/>
              <a:t>C4- 8100 m/s</a:t>
            </a:r>
          </a:p>
          <a:p>
            <a:pPr>
              <a:buNone/>
            </a:pPr>
            <a:r>
              <a:rPr lang="en-US" dirty="0" smtClean="0"/>
              <a:t>TNT- 7024 m/s</a:t>
            </a:r>
          </a:p>
          <a:p>
            <a:pPr>
              <a:buNone/>
            </a:pPr>
            <a:r>
              <a:rPr lang="en-US" dirty="0" smtClean="0"/>
              <a:t>PENT- 8300 m/s</a:t>
            </a:r>
          </a:p>
          <a:p>
            <a:pPr>
              <a:buNone/>
            </a:pPr>
            <a:r>
              <a:rPr lang="en-US" dirty="0" smtClean="0"/>
              <a:t>RDX- 8500m/s</a:t>
            </a:r>
            <a:r>
              <a:rPr lang="fa-IR" dirty="0" smtClean="0"/>
              <a:t>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نتيجه گيري :</a:t>
            </a:r>
            <a:endParaRPr lang="en-US" dirty="0"/>
          </a:p>
        </p:txBody>
      </p:sp>
      <p:sp>
        <p:nvSpPr>
          <p:cNvPr id="3" name="Content Placeholder 2"/>
          <p:cNvSpPr>
            <a:spLocks noGrp="1"/>
          </p:cNvSpPr>
          <p:nvPr>
            <p:ph idx="1"/>
          </p:nvPr>
        </p:nvSpPr>
        <p:spPr/>
        <p:txBody>
          <a:bodyPr/>
          <a:lstStyle/>
          <a:p>
            <a:pPr algn="r">
              <a:buNone/>
            </a:pPr>
            <a:r>
              <a:rPr lang="fa-IR" dirty="0" smtClean="0"/>
              <a:t>با استفاده از تركيب سطري وستوني با استفاده از يك ميكروپروسسور 8 بيتي و يا 16 بيتي امكان كنترل دلخواه برروي سطر ها وسطون ها را داشت از ديگر امكانات اين سيستم ميتوان به ايجاد پرده آتش با اشكال  مختلف و كنترل شده اشاره كرد يكي از استفاده هاي اين سيستم با توجه حجم بالاي آتش در كمترين فضا در نابود كردن گلوله هاي شليك شده آر پي جي اشاره كرد اين سيستم ميتواند به بهترين شكل ممكن اهداف پرنده را مورد هدف قرار دهد.</a:t>
            </a:r>
          </a:p>
          <a:p>
            <a:pPr algn="r">
              <a:buNone/>
            </a:pPr>
            <a:r>
              <a:rPr lang="fa-IR" dirty="0" smtClean="0"/>
              <a:t>چون در اين سيستم از تجهيزات مكانيكي شليك گلوله استفاده نمي شود مي توان با ساختارهاي متفاوت از قبيل نصب در قالب يك خوكار و يا دوربين هاي كنترل اماكن استفاده كرد.</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8" name="Content Placeholder 7"/>
          <p:cNvGraphicFramePr>
            <a:graphicFrameLocks noGrp="1"/>
          </p:cNvGraphicFramePr>
          <p:nvPr>
            <p:ph idx="1"/>
          </p:nvPr>
        </p:nvGraphicFramePr>
        <p:xfrm>
          <a:off x="3505200" y="3124200"/>
          <a:ext cx="1981200" cy="167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3" descr="G:\Idea-sasad\Copy of Gun_Data_fixed_pic.jpg"/>
          <p:cNvPicPr>
            <a:picLocks noChangeAspect="1" noChangeArrowheads="1"/>
          </p:cNvPicPr>
          <p:nvPr/>
        </p:nvPicPr>
        <p:blipFill>
          <a:blip r:embed="rId6"/>
          <a:srcRect/>
          <a:stretch>
            <a:fillRect/>
          </a:stretch>
        </p:blipFill>
        <p:spPr bwMode="auto">
          <a:xfrm>
            <a:off x="5638800" y="1981200"/>
            <a:ext cx="3314700" cy="4114800"/>
          </a:xfrm>
          <a:prstGeom prst="rect">
            <a:avLst/>
          </a:prstGeom>
          <a:noFill/>
        </p:spPr>
      </p:pic>
      <p:pic>
        <p:nvPicPr>
          <p:cNvPr id="10" name="Picture 4" descr="G:\Idea-sasad\4734ryt0.jpg"/>
          <p:cNvPicPr>
            <a:picLocks noChangeAspect="1" noChangeArrowheads="1"/>
          </p:cNvPicPr>
          <p:nvPr/>
        </p:nvPicPr>
        <p:blipFill>
          <a:blip r:embed="rId7"/>
          <a:srcRect/>
          <a:stretch>
            <a:fillRect/>
          </a:stretch>
        </p:blipFill>
        <p:spPr bwMode="auto">
          <a:xfrm>
            <a:off x="228600" y="1828800"/>
            <a:ext cx="3048000" cy="4114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pPr algn="ctr"/>
            <a:r>
              <a:rPr lang="fa-IR" dirty="0" smtClean="0"/>
              <a:t>اسلحه هوشمند</a:t>
            </a:r>
            <a:endParaRPr lang="en-US" dirty="0"/>
          </a:p>
        </p:txBody>
      </p:sp>
      <p:sp>
        <p:nvSpPr>
          <p:cNvPr id="3" name="Content Placeholder 2"/>
          <p:cNvSpPr>
            <a:spLocks noGrp="1"/>
          </p:cNvSpPr>
          <p:nvPr>
            <p:ph idx="1"/>
          </p:nvPr>
        </p:nvSpPr>
        <p:spPr>
          <a:xfrm>
            <a:off x="457200" y="3657600"/>
            <a:ext cx="8229600" cy="1341120"/>
          </a:xfrm>
        </p:spPr>
        <p:txBody>
          <a:bodyPr>
            <a:normAutofit/>
          </a:bodyPr>
          <a:lstStyle/>
          <a:p>
            <a:pPr algn="ctr">
              <a:buNone/>
            </a:pPr>
            <a:r>
              <a:rPr lang="fa-IR" sz="7200" dirty="0" smtClean="0"/>
              <a:t>شبكه </a:t>
            </a:r>
            <a:r>
              <a:rPr lang="fa-IR" sz="7200" dirty="0" smtClean="0"/>
              <a:t>رزمي</a:t>
            </a:r>
            <a:endParaRPr lang="en-US" sz="7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bg1"/>
                </a:solidFill>
              </a:rPr>
              <a:t>مقدمه:</a:t>
            </a:r>
            <a:endParaRPr lang="en-US" dirty="0">
              <a:solidFill>
                <a:schemeClr val="bg1"/>
              </a:solidFill>
            </a:endParaRPr>
          </a:p>
        </p:txBody>
      </p:sp>
      <p:sp>
        <p:nvSpPr>
          <p:cNvPr id="3" name="Content Placeholder 2"/>
          <p:cNvSpPr>
            <a:spLocks noGrp="1"/>
          </p:cNvSpPr>
          <p:nvPr>
            <p:ph idx="1"/>
          </p:nvPr>
        </p:nvSpPr>
        <p:spPr/>
        <p:txBody>
          <a:bodyPr/>
          <a:lstStyle/>
          <a:p>
            <a:pPr algn="r">
              <a:buNone/>
            </a:pPr>
            <a:r>
              <a:rPr lang="fa-IR" dirty="0" smtClean="0">
                <a:solidFill>
                  <a:schemeClr val="bg1"/>
                </a:solidFill>
              </a:rPr>
              <a:t>تا كنون سلاح هاي مورد استفاده به دلايل مختلف به صورت كاملاً مكانيكي ساخته مي شد ولي با توجه به پيشرفت علم الكترونيك اين امكان فراهم گرديد تا با استفاده از يك سيستم الكترونيكي بازده رزمي يك جنگ افزار را تقويت كرد و امكاناتي مختلف را بر روي يك سلاح مشاهده كرد.</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accent1"/>
                </a:solidFill>
              </a:rPr>
              <a:t>شرح عملكرد:</a:t>
            </a:r>
            <a:endParaRPr lang="en-US" dirty="0">
              <a:solidFill>
                <a:schemeClr val="accent1"/>
              </a:solidFill>
            </a:endParaRPr>
          </a:p>
        </p:txBody>
      </p:sp>
      <p:sp>
        <p:nvSpPr>
          <p:cNvPr id="3" name="Content Placeholder 2"/>
          <p:cNvSpPr>
            <a:spLocks noGrp="1"/>
          </p:cNvSpPr>
          <p:nvPr>
            <p:ph idx="1"/>
          </p:nvPr>
        </p:nvSpPr>
        <p:spPr/>
        <p:txBody>
          <a:bodyPr/>
          <a:lstStyle/>
          <a:p>
            <a:pPr algn="r">
              <a:buNone/>
            </a:pPr>
            <a:r>
              <a:rPr lang="fa-IR" dirty="0" smtClean="0"/>
              <a:t>يك اسلحه كلاشينكف به طور عادي داراي 30 گلوله در خشاب خود مي باشد يكي از ضعف هاي بزرگ در يك عمليات تمركز ذهن به مسائل اطراف و توجه نداشتن به تعداد گلوله هاي باقي مانده در اسلحه مي باشد؟</a:t>
            </a:r>
          </a:p>
          <a:p>
            <a:pPr algn="r">
              <a:buNone/>
            </a:pPr>
            <a:r>
              <a:rPr lang="fa-IR" dirty="0" smtClean="0"/>
              <a:t>در يك منطقه كوهستاني و يا يك عمليات شبانه فهميدن منطقه ورود دشمن از طريق گوش دادن به صداي شليك گلوله كاري است كه اطلاعات دقيقي را به ما نمي دهد؟</a:t>
            </a:r>
          </a:p>
          <a:p>
            <a:pPr algn="r">
              <a:buNone/>
            </a:pPr>
            <a:r>
              <a:rPr lang="fa-IR" dirty="0" smtClean="0"/>
              <a:t>يك فرمانده از زخمي شدن سربازانش اطلاعي ندارد؟</a:t>
            </a:r>
          </a:p>
          <a:p>
            <a:pPr algn="r">
              <a:buNone/>
            </a:pPr>
            <a:r>
              <a:rPr lang="fa-IR" dirty="0" smtClean="0"/>
              <a:t>يك فرمانده از تعداد مهمات باقي مانده اطلاعي ندارد؟</a:t>
            </a:r>
          </a:p>
          <a:p>
            <a:pPr algn="r">
              <a:buNone/>
            </a:pPr>
            <a:r>
              <a:rPr lang="fa-IR" dirty="0" smtClean="0"/>
              <a:t>يك فرمانده خواستار دادن فرمان شليك فقط و فقط به يك اسلحه در يك منطقه مشخص و بدون ارتباط راديوي است؟</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r>
              <a:rPr lang="fa-IR" dirty="0" smtClean="0"/>
              <a:t>تفكر و خلاقيت بدون پشتوانه مانند آتشي است كه به جنگ آب ميرود.</a:t>
            </a:r>
          </a:p>
          <a:p>
            <a:pPr>
              <a:buNone/>
            </a:pPr>
            <a:endParaRPr lang="fa-IR" dirty="0" smtClean="0"/>
          </a:p>
          <a:p>
            <a:pPr>
              <a:buNone/>
            </a:pPr>
            <a:r>
              <a:rPr lang="fa-IR" dirty="0" smtClean="0"/>
              <a:t>مسعود رادپور</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pPr algn="r">
              <a:buNone/>
            </a:pPr>
            <a:r>
              <a:rPr lang="fa-IR" dirty="0" smtClean="0"/>
              <a:t>با توجه با اطلاعات داده شده مي توان سيستمي را ايجاد كرد كه به طور دائمي تعداد گلوله هاي يك سلاح و كل سلاح هاي موجود را مشخص ، نمايش و به فرمانده عمليات گزارش داد را ساخت امكان ارتباط دو طرفه ، هشدار مستقيم و غير مستقيم ، اعلام شليك گلوله از اسلحه با كد الكترونيكي مشخص ، در خواست كمك و ... را ساخت فقط با ارسال كدهاي مشخص و غير قابل نفوذ.</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نتيجه گيري :</a:t>
            </a:r>
            <a:endParaRPr lang="en-US" dirty="0"/>
          </a:p>
        </p:txBody>
      </p:sp>
      <p:sp>
        <p:nvSpPr>
          <p:cNvPr id="3" name="Content Placeholder 2"/>
          <p:cNvSpPr>
            <a:spLocks noGrp="1"/>
          </p:cNvSpPr>
          <p:nvPr>
            <p:ph idx="1"/>
          </p:nvPr>
        </p:nvSpPr>
        <p:spPr/>
        <p:txBody>
          <a:bodyPr>
            <a:normAutofit fontScale="92500" lnSpcReduction="20000"/>
          </a:bodyPr>
          <a:lstStyle/>
          <a:p>
            <a:pPr algn="r">
              <a:buNone/>
            </a:pPr>
            <a:r>
              <a:rPr lang="fa-IR" dirty="0" smtClean="0"/>
              <a:t>الكترونيكي شدن يك اسلحه امكان مشاركت كامل يك گروهان در گير در منطقه را فراهم نموده و باعث كاهش تلفات احتمالي مي شود.</a:t>
            </a:r>
          </a:p>
          <a:p>
            <a:pPr algn="r">
              <a:buNone/>
            </a:pPr>
            <a:r>
              <a:rPr lang="fa-IR" dirty="0" smtClean="0"/>
              <a:t>اخيراٌ با توجه به بررسي سلاح هاي موجود در اينترنت مشخص شد نوعي سلاح در ارتش آمريكا به كار گرفته شده كه مجهز به سامانه كامپيوتري همراه سرباز است و به طور هوشمند مسافت تعيين شده جهت انفجار گلوله هاي پرتاب شده را دارا مي باشد.</a:t>
            </a:r>
          </a:p>
          <a:p>
            <a:pPr algn="r">
              <a:buNone/>
            </a:pPr>
            <a:r>
              <a:rPr lang="fa-IR" b="1" dirty="0" smtClean="0"/>
              <a:t>سیستم شناسایی هدف/کنترل آتش این اسلحه پیچیده ترین و گران ترین بخش این سلاح است.این بخش از سلاح تشکیل شده از دوربین های دید روز و شب که امکان دید را در تاریکی مطلق به میزان 60 در صد امکان پذیر میسازد،تصویر ساز حرارت هدف،تنظیم کننده ی فیوز سر جنگی،حس گر های گرمای محیطی،قطب نما،مسافت یاب لیزری و کامپیوتر بالستیک که توانایی جستجو و نشانه گیری را در 24 ساعت شبانه روز و در تمامی شرایط آب و هوایی دارد.</a:t>
            </a:r>
            <a:r>
              <a:rPr lang="fa-IR" dirty="0" smtClean="0"/>
              <a:t> </a:t>
            </a:r>
            <a:br>
              <a:rPr lang="fa-IR"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تعريف اسلحه:</a:t>
            </a:r>
            <a:endParaRPr lang="en-US" dirty="0"/>
          </a:p>
        </p:txBody>
      </p:sp>
      <p:sp>
        <p:nvSpPr>
          <p:cNvPr id="3" name="Subtitle 2"/>
          <p:cNvSpPr>
            <a:spLocks noGrp="1"/>
          </p:cNvSpPr>
          <p:nvPr>
            <p:ph type="subTitle" idx="1"/>
          </p:nvPr>
        </p:nvSpPr>
        <p:spPr/>
        <p:txBody>
          <a:bodyPr/>
          <a:lstStyle/>
          <a:p>
            <a:pPr algn="ctr"/>
            <a:r>
              <a:rPr lang="fa-IR" dirty="0" smtClean="0"/>
              <a:t>هر گونه وسيله و ابزاري كه انسان جهت دفاع خود در مقابل دشمن و جهاد در راه خدا به كار مي برد.</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مقدمه:</a:t>
            </a:r>
            <a:endParaRPr lang="en-US" dirty="0"/>
          </a:p>
        </p:txBody>
      </p:sp>
      <p:sp>
        <p:nvSpPr>
          <p:cNvPr id="3" name="Content Placeholder 2"/>
          <p:cNvSpPr>
            <a:spLocks noGrp="1"/>
          </p:cNvSpPr>
          <p:nvPr>
            <p:ph idx="1"/>
          </p:nvPr>
        </p:nvSpPr>
        <p:spPr/>
        <p:txBody>
          <a:bodyPr/>
          <a:lstStyle/>
          <a:p>
            <a:pPr algn="r"/>
            <a:r>
              <a:rPr lang="fa-IR" dirty="0" smtClean="0"/>
              <a:t>از آغاز پيدايش سلاح به عنوان وسيله اي در جهت شكار و دفاع از منافع اين وسيله تغييرات زيادي در جهت همگام شدن با صنعت الكترونيك را نداشته تا بتوان از سلاح به عنوان يك هم رزم الكترونيكي متفكر استفاده كرد تا در مواقع لزوم بتواند ياراي شرايط دشوار و حساس ما باشد با توجه به اين موضوع و در نظر گرفتن اهميت ويژه صنعت الكترونيك در صنايع نظامي بر آن شديم تا با تغيير ساختار فشنگ جنگي يك قدم به هدف خود نزديكتر شويم.</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pPr algn="r" rtl="1"/>
            <a:r>
              <a:rPr lang="fa-IR" b="1" dirty="0" smtClean="0"/>
              <a:t>عنوان ايده:                             </a:t>
            </a:r>
            <a:endParaRPr lang="en-US" dirty="0"/>
          </a:p>
        </p:txBody>
      </p:sp>
      <p:sp>
        <p:nvSpPr>
          <p:cNvPr id="3" name="Content Placeholder 2"/>
          <p:cNvSpPr>
            <a:spLocks noGrp="1"/>
          </p:cNvSpPr>
          <p:nvPr>
            <p:ph idx="1"/>
          </p:nvPr>
        </p:nvSpPr>
        <p:spPr>
          <a:xfrm>
            <a:off x="457200" y="2667000"/>
            <a:ext cx="8229600" cy="1722120"/>
          </a:xfrm>
        </p:spPr>
        <p:txBody>
          <a:bodyPr>
            <a:normAutofit fontScale="92500" lnSpcReduction="10000"/>
          </a:bodyPr>
          <a:lstStyle/>
          <a:p>
            <a:pPr algn="r">
              <a:buNone/>
            </a:pPr>
            <a:r>
              <a:rPr lang="fa-IR" b="1" dirty="0" smtClean="0"/>
              <a:t>سلاح جنگي الكترونيكي با قابليت كنترل  توسط  سيستم هاي الكترونيكي</a:t>
            </a:r>
          </a:p>
          <a:p>
            <a:pPr algn="r" rtl="1"/>
            <a:endParaRPr lang="fa-IR" b="1" dirty="0" smtClean="0"/>
          </a:p>
          <a:p>
            <a:pPr algn="r" rtl="1">
              <a:buNone/>
            </a:pPr>
            <a:r>
              <a:rPr lang="fa-IR" b="1" dirty="0" smtClean="0"/>
              <a:t>حوزه كاربرد ایده : سلاح   </a:t>
            </a:r>
            <a:endParaRPr lang="en-US" b="1" dirty="0" smtClean="0"/>
          </a:p>
          <a:p>
            <a:pPr algn="r" rtl="1">
              <a:buNone/>
            </a:pPr>
            <a:r>
              <a:rPr lang="fa-IR" b="1" dirty="0" smtClean="0"/>
              <a:t> نوع </a:t>
            </a:r>
            <a:r>
              <a:rPr lang="ar-SA" b="1" dirty="0" smtClean="0"/>
              <a:t> ايده </a:t>
            </a:r>
            <a:r>
              <a:rPr lang="fa-IR" b="1" dirty="0" smtClean="0"/>
              <a:t>:  طراحي و ساخت محصول </a:t>
            </a:r>
            <a:endParaRPr lang="en-US" dirty="0" smtClean="0"/>
          </a:p>
          <a:p>
            <a:pPr algn="r" rtl="1">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شرح ايده:</a:t>
            </a:r>
            <a:endParaRPr lang="en-US" dirty="0"/>
          </a:p>
        </p:txBody>
      </p:sp>
      <p:sp>
        <p:nvSpPr>
          <p:cNvPr id="3" name="Content Placeholder 2"/>
          <p:cNvSpPr>
            <a:spLocks noGrp="1"/>
          </p:cNvSpPr>
          <p:nvPr>
            <p:ph idx="1"/>
          </p:nvPr>
        </p:nvSpPr>
        <p:spPr/>
        <p:txBody>
          <a:bodyPr/>
          <a:lstStyle/>
          <a:p>
            <a:pPr algn="r" rtl="1"/>
            <a:r>
              <a:rPr lang="fa-IR" dirty="0" smtClean="0"/>
              <a:t>با تغيير در ساختار و مكانيزم عمكرد گلوله امكان كنترل  شليك با حجم بالا توسط یک سیستم سطری و ستونی و به تعداد معين .</a:t>
            </a:r>
            <a:endParaRPr lang="en-US" dirty="0" smtClean="0"/>
          </a:p>
          <a:p>
            <a:pPr algn="r" rtl="1"/>
            <a:r>
              <a:rPr lang="fa-IR" dirty="0" smtClean="0"/>
              <a:t>به طور</a:t>
            </a:r>
            <a:r>
              <a:rPr lang="en-US" dirty="0" smtClean="0"/>
              <a:t> </a:t>
            </a:r>
            <a:r>
              <a:rPr lang="fa-IR" dirty="0" smtClean="0"/>
              <a:t>مثال اين سيستم قابليت شليك 2 ميليون تير به صورت انتخابي يك عدد</a:t>
            </a:r>
            <a:r>
              <a:rPr lang="en-US" dirty="0" smtClean="0"/>
              <a:t> </a:t>
            </a:r>
            <a:r>
              <a:rPr lang="fa-IR" dirty="0" smtClean="0"/>
              <a:t>، 10 عدد يا 500 عدد يا 10000 عدد را داراست.</a:t>
            </a:r>
            <a:endParaRPr lang="en-US" dirty="0" smtClean="0"/>
          </a:p>
          <a:p>
            <a:pPr algn="r"/>
            <a:r>
              <a:rPr lang="fa-IR" dirty="0" smtClean="0"/>
              <a:t>كوچكترين حالت در ابعاد يك خودكار و يا نصب در قالب دوربين هاي كنترل اماكن می باشد</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شرح طرح:</a:t>
            </a:r>
            <a:endParaRPr lang="en-US" dirty="0"/>
          </a:p>
        </p:txBody>
      </p:sp>
      <p:sp>
        <p:nvSpPr>
          <p:cNvPr id="3" name="Content Placeholder 2"/>
          <p:cNvSpPr>
            <a:spLocks noGrp="1"/>
          </p:cNvSpPr>
          <p:nvPr>
            <p:ph idx="1"/>
          </p:nvPr>
        </p:nvSpPr>
        <p:spPr/>
        <p:txBody>
          <a:bodyPr>
            <a:normAutofit lnSpcReduction="10000"/>
          </a:bodyPr>
          <a:lstStyle/>
          <a:p>
            <a:pPr algn="r">
              <a:buNone/>
            </a:pPr>
            <a:r>
              <a:rPr lang="fa-IR" dirty="0" smtClean="0">
                <a:solidFill>
                  <a:schemeClr val="bg1"/>
                </a:solidFill>
              </a:rPr>
              <a:t>با تحقيق بر روي سلاح هاي موجود و قابل روئيت در اينترنت به سلاحي    اطلاعات موجود همراه سلاح و  </a:t>
            </a:r>
            <a:r>
              <a:rPr lang="en-US" dirty="0" smtClean="0">
                <a:solidFill>
                  <a:schemeClr val="bg1"/>
                </a:solidFill>
              </a:rPr>
              <a:t>Metal Storm </a:t>
            </a:r>
            <a:r>
              <a:rPr lang="fa-IR" dirty="0" smtClean="0">
                <a:solidFill>
                  <a:schemeClr val="bg1"/>
                </a:solidFill>
              </a:rPr>
              <a:t>برخور كردم كه با نام</a:t>
            </a:r>
          </a:p>
          <a:p>
            <a:pPr algn="r">
              <a:buNone/>
            </a:pPr>
            <a:r>
              <a:rPr lang="fa-IR" dirty="0" smtClean="0">
                <a:solidFill>
                  <a:schemeClr val="bg1"/>
                </a:solidFill>
              </a:rPr>
              <a:t>منابع فارسي بيانگر اين موضوع بود كه اين سلاح به وسيله سيستم الكترونيكي و ايجاد ميدان مغناطيسي ( فوكو) اقدام به شليك گلوله هاي خود ميكند وسرعت و تعداد گلوله هاي شليك شده را 6000 عدد در دقيقه ميرساند و مجهز به </a:t>
            </a:r>
            <a:r>
              <a:rPr lang="fa-IR" dirty="0" smtClean="0">
                <a:solidFill>
                  <a:schemeClr val="bg1"/>
                </a:solidFill>
              </a:rPr>
              <a:t>شبكه رزمي </a:t>
            </a:r>
            <a:r>
              <a:rPr lang="fa-IR" dirty="0" smtClean="0">
                <a:solidFill>
                  <a:schemeClr val="bg1"/>
                </a:solidFill>
              </a:rPr>
              <a:t>است و در هلي كوپترهاي آپاچي استفاده  ميشود  منابعي شيوه شليك گلوله هاي اين اسلحه را رديفي و پشت سر </a:t>
            </a:r>
            <a:r>
              <a:rPr lang="fa-IR" dirty="0" smtClean="0">
                <a:solidFill>
                  <a:schemeClr val="bg1"/>
                </a:solidFill>
              </a:rPr>
              <a:t>هم </a:t>
            </a:r>
          </a:p>
          <a:p>
            <a:pPr algn="r">
              <a:buNone/>
            </a:pPr>
            <a:r>
              <a:rPr lang="fa-IR" dirty="0" smtClean="0">
                <a:solidFill>
                  <a:schemeClr val="bg1"/>
                </a:solidFill>
              </a:rPr>
              <a:t> </a:t>
            </a:r>
            <a:r>
              <a:rPr lang="en-US" dirty="0" smtClean="0">
                <a:solidFill>
                  <a:schemeClr val="bg1"/>
                </a:solidFill>
              </a:rPr>
              <a:t>.</a:t>
            </a:r>
            <a:r>
              <a:rPr lang="fa-IR" dirty="0" smtClean="0">
                <a:solidFill>
                  <a:schemeClr val="bg1"/>
                </a:solidFill>
              </a:rPr>
              <a:t>اعلام </a:t>
            </a:r>
            <a:r>
              <a:rPr lang="fa-IR" dirty="0" smtClean="0">
                <a:solidFill>
                  <a:schemeClr val="bg1"/>
                </a:solidFill>
              </a:rPr>
              <a:t>كردند</a:t>
            </a:r>
          </a:p>
          <a:p>
            <a:pPr algn="r">
              <a:buNone/>
            </a:pPr>
            <a:r>
              <a:rPr lang="fa-IR" dirty="0" smtClean="0">
                <a:solidFill>
                  <a:schemeClr val="bg1"/>
                </a:solidFill>
              </a:rPr>
              <a:t>نديدن دليل نبودن نيست ولي با شواهد به دست آمده احتمال </a:t>
            </a:r>
            <a:r>
              <a:rPr lang="fa-IR" dirty="0" smtClean="0">
                <a:solidFill>
                  <a:schemeClr val="bg1"/>
                </a:solidFill>
              </a:rPr>
              <a:t>استفاده از تكنيك هاي كامپيوتري  و غير واقعي بودن در ساخت اين اسلحه را ممكن مي سازد.</a:t>
            </a:r>
            <a:endParaRPr lang="en-U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G:\GUN\story.metal.storm.jpg"/>
          <p:cNvPicPr>
            <a:picLocks noGrp="1" noChangeAspect="1" noChangeArrowheads="1"/>
          </p:cNvPicPr>
          <p:nvPr>
            <p:ph idx="1"/>
          </p:nvPr>
        </p:nvPicPr>
        <p:blipFill>
          <a:blip r:embed="rId2"/>
          <a:srcRect/>
          <a:stretch>
            <a:fillRect/>
          </a:stretch>
        </p:blipFill>
        <p:spPr bwMode="auto">
          <a:xfrm>
            <a:off x="457200" y="762000"/>
            <a:ext cx="3505200" cy="3124200"/>
          </a:xfrm>
          <a:prstGeom prst="rect">
            <a:avLst/>
          </a:prstGeom>
          <a:noFill/>
        </p:spPr>
      </p:pic>
      <p:pic>
        <p:nvPicPr>
          <p:cNvPr id="1027" name="Picture 3" descr="G:\GUN\vle045.jpg"/>
          <p:cNvPicPr>
            <a:picLocks noChangeAspect="1" noChangeArrowheads="1"/>
          </p:cNvPicPr>
          <p:nvPr/>
        </p:nvPicPr>
        <p:blipFill>
          <a:blip r:embed="rId3"/>
          <a:srcRect/>
          <a:stretch>
            <a:fillRect/>
          </a:stretch>
        </p:blipFill>
        <p:spPr bwMode="auto">
          <a:xfrm>
            <a:off x="4267200" y="762000"/>
            <a:ext cx="4140200" cy="3111500"/>
          </a:xfrm>
          <a:prstGeom prst="rect">
            <a:avLst/>
          </a:prstGeom>
          <a:noFill/>
        </p:spPr>
      </p:pic>
      <p:pic>
        <p:nvPicPr>
          <p:cNvPr id="1028" name="Picture 4" descr="G:\GUN\Civilian-Gunner-GatlingGun.jpg"/>
          <p:cNvPicPr>
            <a:picLocks noChangeAspect="1" noChangeArrowheads="1"/>
          </p:cNvPicPr>
          <p:nvPr/>
        </p:nvPicPr>
        <p:blipFill>
          <a:blip r:embed="rId4"/>
          <a:srcRect/>
          <a:stretch>
            <a:fillRect/>
          </a:stretch>
        </p:blipFill>
        <p:spPr bwMode="auto">
          <a:xfrm>
            <a:off x="1905000" y="3962400"/>
            <a:ext cx="4991100" cy="26003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descr="G:\GUN\Metal Storm 40mm Grenade Talon Robot Demo_3.jpg"/>
          <p:cNvPicPr>
            <a:picLocks noGrp="1" noChangeAspect="1" noChangeArrowheads="1"/>
          </p:cNvPicPr>
          <p:nvPr>
            <p:ph idx="1"/>
          </p:nvPr>
        </p:nvPicPr>
        <p:blipFill>
          <a:blip r:embed="rId2"/>
          <a:srcRect/>
          <a:stretch>
            <a:fillRect/>
          </a:stretch>
        </p:blipFill>
        <p:spPr bwMode="auto">
          <a:xfrm>
            <a:off x="0" y="0"/>
            <a:ext cx="9144000" cy="7010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338</TotalTime>
  <Words>1055</Words>
  <Application>Microsoft Office PowerPoint</Application>
  <PresentationFormat>On-screen Show (4:3)</PresentationFormat>
  <Paragraphs>59</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به نام خدا</vt:lpstr>
      <vt:lpstr>Slide 2</vt:lpstr>
      <vt:lpstr>تعريف اسلحه:</vt:lpstr>
      <vt:lpstr>مقدمه:</vt:lpstr>
      <vt:lpstr>عنوان ايده:                             </vt:lpstr>
      <vt:lpstr>شرح ايده:</vt:lpstr>
      <vt:lpstr>شرح طرح:</vt:lpstr>
      <vt:lpstr>Slide 8</vt:lpstr>
      <vt:lpstr>Slide 9</vt:lpstr>
      <vt:lpstr>نكته:</vt:lpstr>
      <vt:lpstr>شيوه عملكرد:</vt:lpstr>
      <vt:lpstr>Slide 12</vt:lpstr>
      <vt:lpstr>Slide 13</vt:lpstr>
      <vt:lpstr>Slide 14</vt:lpstr>
      <vt:lpstr>نتيجه گيري :</vt:lpstr>
      <vt:lpstr>Slide 16</vt:lpstr>
      <vt:lpstr>اسلحه هوشمند</vt:lpstr>
      <vt:lpstr>مقدمه:</vt:lpstr>
      <vt:lpstr>شرح عملكرد:</vt:lpstr>
      <vt:lpstr>Slide 20</vt:lpstr>
      <vt:lpstr>نتيجه گيري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هوالمحبوب</dc:title>
  <dc:creator/>
  <cp:lastModifiedBy>saeid</cp:lastModifiedBy>
  <cp:revision>40</cp:revision>
  <dcterms:created xsi:type="dcterms:W3CDTF">2006-08-16T00:00:00Z</dcterms:created>
  <dcterms:modified xsi:type="dcterms:W3CDTF">2008-01-27T11:16:01Z</dcterms:modified>
</cp:coreProperties>
</file>